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20.png" ContentType="image/png"/>
  <Override PartName="/ppt/media/image57.png" ContentType="image/png"/>
  <Override PartName="/ppt/media/image21.png" ContentType="image/png"/>
  <Override PartName="/ppt/media/image58.png" ContentType="image/png"/>
  <Override PartName="/ppt/media/image69.png" ContentType="image/png"/>
  <Override PartName="/ppt/media/image32.png" ContentType="image/png"/>
  <Override PartName="/ppt/media/image14.png" ContentType="image/png"/>
  <Override PartName="/ppt/media/image2.png" ContentType="image/png"/>
  <Override PartName="/ppt/media/image33.png" ContentType="image/png"/>
  <Override PartName="/ppt/media/image15.png" ContentType="image/png"/>
  <Override PartName="/ppt/media/image3.png" ContentType="image/png"/>
  <Override PartName="/ppt/media/image68.png" ContentType="image/png"/>
  <Override PartName="/ppt/media/image31.png" ContentType="image/png"/>
  <Override PartName="/ppt/media/image67.png" ContentType="image/png"/>
  <Override PartName="/ppt/media/image30.png" ContentType="image/png"/>
  <Override PartName="/ppt/media/image66.png" ContentType="image/png"/>
  <Override PartName="/ppt/media/image65.png" ContentType="image/png"/>
  <Override PartName="/ppt/media/image27.png" ContentType="image/png"/>
  <Override PartName="/ppt/media/image64.png" ContentType="image/png"/>
  <Override PartName="/ppt/media/image26.png" ContentType="image/png"/>
  <Override PartName="/ppt/media/image63.png" ContentType="image/png"/>
  <Override PartName="/ppt/media/image25.png" ContentType="image/png"/>
  <Override PartName="/ppt/media/image62.png" ContentType="image/png"/>
  <Override PartName="/ppt/media/image60.png" ContentType="image/png"/>
  <Override PartName="/ppt/media/image23.png" ContentType="image/png"/>
  <Override PartName="/ppt/media/image24.png" ContentType="image/png"/>
  <Override PartName="/ppt/media/image61.png" ContentType="image/png"/>
  <Override PartName="/ppt/media/image59.png" ContentType="image/png"/>
  <Override PartName="/ppt/media/image22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29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media/image9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Authors.xml" ContentType="application/vnd.openxmlformats-officedocument.presentationml.commentAuthor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</p:sldIdLst>
  <p:sldSz cx="12192000" cy="6858000"/>
  <p:notesSz cx="7559675" cy="10691812"/>
</p:presentation>
</file>

<file path=ppt/commentAuthors.xml><?xml version="1.0" encoding="utf-8"?>
<p:cmAuthorLst xmlns:p="http://schemas.openxmlformats.org/presentationml/2006/main">
  <p:cmAuthor id="0" name="Jose Vicente  Yago Martinez" initials="JV YM" lastIdx="5" clrIdx="0"/>
</p:cmAuthorLst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commentAuthors" Target="commentAuthors.xml"/>
</Relationships>
</file>

<file path=ppt/comments/comment3.xml><?xml version="1.0" encoding="utf-8"?>
<p:cmLst xmlns:p="http://schemas.openxmlformats.org/presentationml/2006/main">
  <p:cm authorId="0" dt="2021-03-21T15:45:51.687000000" idx="1">
    <p:pos x="0" y="0"/>
    <p:text/>
  </p:cm>
</p:cmLst>
</file>

<file path=ppt/comments/comment4.xml><?xml version="1.0" encoding="utf-8"?>
<p:cmLst xmlns:p="http://schemas.openxmlformats.org/presentationml/2006/main">
  <p:cm authorId="0" dt="2021-03-21T15:45:51.687000000" idx="2">
    <p:pos x="0" y="0"/>
    <p:text/>
  </p:cm>
</p:cmLst>
</file>

<file path=ppt/comments/comment5.xml><?xml version="1.0" encoding="utf-8"?>
<p:cmLst xmlns:p="http://schemas.openxmlformats.org/presentationml/2006/main">
  <p:cm authorId="0" dt="2021-03-21T15:45:51.687000000" idx="3">
    <p:pos x="0" y="0"/>
    <p:text/>
  </p:cm>
</p:cmLst>
</file>

<file path=ppt/comments/comment6.xml><?xml version="1.0" encoding="utf-8"?>
<p:cmLst xmlns:p="http://schemas.openxmlformats.org/presentationml/2006/main">
  <p:cm authorId="0" dt="2021-03-21T15:45:51.687000000" idx="4">
    <p:pos x="0" y="0"/>
    <p:text/>
  </p:cm>
</p:cmLst>
</file>

<file path=ppt/comments/comment7.xml><?xml version="1.0" encoding="utf-8"?>
<p:cmLst xmlns:p="http://schemas.openxmlformats.org/presentationml/2006/main">
  <p:cm authorId="0" dt="2021-03-21T15:45:51.687000000" idx="5">
    <p:pos x="0" y="0"/>
    <p:text/>
  </p:cm>
</p:cmLst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 anchorCtr="1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3" Type="http://schemas.openxmlformats.org/officeDocument/2006/relationships/comments" Target="../comments/commen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3.xml"/><Relationship Id="rId5" Type="http://schemas.openxmlformats.org/officeDocument/2006/relationships/comments" Target="../comments/comment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13.xml"/><Relationship Id="rId6" Type="http://schemas.openxmlformats.org/officeDocument/2006/relationships/comments" Target="../comments/comment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slideLayout" Target="../slideLayouts/slideLayout13.xml"/><Relationship Id="rId9" Type="http://schemas.openxmlformats.org/officeDocument/2006/relationships/comments" Target="../comments/comment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slideLayout" Target="../slideLayouts/slideLayout13.xml"/><Relationship Id="rId9" Type="http://schemas.openxmlformats.org/officeDocument/2006/relationships/comments" Target="../comments/comment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1645920" y="2378520"/>
            <a:ext cx="8990640" cy="1644840"/>
          </a:xfrm>
          <a:prstGeom prst="rect">
            <a:avLst/>
          </a:prstGeom>
          <a:solidFill>
            <a:srgbClr val="ffffff"/>
          </a:solidFill>
          <a:ln cap="sq" w="38160">
            <a:solidFill>
              <a:srgbClr val="40404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274320" rIns="274320" tIns="182880" bIns="182880" anchor="ctr" anchorCtr="1">
            <a:noAutofit/>
          </a:bodyPr>
          <a:p>
            <a:pPr algn="ctr">
              <a:lnSpc>
                <a:spcPct val="90000"/>
              </a:lnSpc>
            </a:pPr>
            <a:r>
              <a:rPr b="0" lang="es-ES" sz="3800" spc="194" strike="noStrike" cap="all">
                <a:solidFill>
                  <a:srgbClr val="262626"/>
                </a:solidFill>
                <a:latin typeface="Gill Sans MT"/>
                <a:ea typeface="DejaVu Sans"/>
              </a:rPr>
              <a:t>Web scraping simple y avanzado</a:t>
            </a:r>
            <a:endParaRPr b="0" lang="en-US" sz="3800" spc="-1" strike="noStrike"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2709360" y="4064760"/>
            <a:ext cx="6800400" cy="123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s-ES" sz="2000" spc="-1" strike="noStrike">
                <a:solidFill>
                  <a:srgbClr val="404040"/>
                </a:solidFill>
                <a:latin typeface="Gill Sans MT"/>
                <a:ea typeface="DejaVu Sans"/>
              </a:rPr>
              <a:t>Jose Vicente Yago Martinez  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s-ES" sz="2000" spc="-1" strike="noStrike">
                <a:solidFill>
                  <a:srgbClr val="404040"/>
                </a:solidFill>
                <a:latin typeface="Gill Sans MT"/>
                <a:ea typeface="DejaVu Sans"/>
              </a:rPr>
              <a:t>VicenteYago/UMUR-webScraping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5120640" y="91800"/>
            <a:ext cx="1899000" cy="2194200"/>
          </a:xfrm>
          <a:prstGeom prst="rect">
            <a:avLst/>
          </a:prstGeom>
          <a:ln>
            <a:noFill/>
          </a:ln>
        </p:spPr>
      </p:pic>
      <p:pic>
        <p:nvPicPr>
          <p:cNvPr id="79" name="" descr=""/>
          <p:cNvPicPr/>
          <p:nvPr/>
        </p:nvPicPr>
        <p:blipFill>
          <a:blip r:embed="rId2"/>
          <a:stretch/>
        </p:blipFill>
        <p:spPr>
          <a:xfrm>
            <a:off x="1920240" y="5120640"/>
            <a:ext cx="1564200" cy="1371240"/>
          </a:xfrm>
          <a:prstGeom prst="rect">
            <a:avLst/>
          </a:prstGeom>
          <a:ln>
            <a:noFill/>
          </a:ln>
        </p:spPr>
      </p:pic>
      <p:pic>
        <p:nvPicPr>
          <p:cNvPr id="80" name="Imagen 4_4" descr="Icono&#10;&#10;Descripción generada automáticamente"/>
          <p:cNvPicPr/>
          <p:nvPr/>
        </p:nvPicPr>
        <p:blipFill>
          <a:blip r:embed="rId3"/>
          <a:stretch/>
        </p:blipFill>
        <p:spPr>
          <a:xfrm>
            <a:off x="5486760" y="5086800"/>
            <a:ext cx="1371240" cy="1588320"/>
          </a:xfrm>
          <a:prstGeom prst="rect">
            <a:avLst/>
          </a:prstGeom>
          <a:ln>
            <a:noFill/>
          </a:ln>
        </p:spPr>
      </p:pic>
      <p:pic>
        <p:nvPicPr>
          <p:cNvPr id="81" name="Picture 2_4" descr="Tutorial Selenium: primeros pasos | Cleventy"/>
          <p:cNvPicPr/>
          <p:nvPr/>
        </p:nvPicPr>
        <p:blipFill>
          <a:blip r:embed="rId4"/>
          <a:stretch/>
        </p:blipFill>
        <p:spPr>
          <a:xfrm>
            <a:off x="9144000" y="5029200"/>
            <a:ext cx="1818720" cy="1645920"/>
          </a:xfrm>
          <a:prstGeom prst="rect">
            <a:avLst/>
          </a:prstGeom>
          <a:ln>
            <a:noFill/>
          </a:ln>
        </p:spPr>
      </p:pic>
      <p:pic>
        <p:nvPicPr>
          <p:cNvPr id="82" name="" descr=""/>
          <p:cNvPicPr/>
          <p:nvPr/>
        </p:nvPicPr>
        <p:blipFill>
          <a:blip r:embed="rId5"/>
          <a:stretch/>
        </p:blipFill>
        <p:spPr>
          <a:xfrm rot="7200">
            <a:off x="3383280" y="4481280"/>
            <a:ext cx="855000" cy="480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agen 12_5" descr="Interfaz de usuario gráfica, Aplicación, Word&#10;&#10;Descripción generada automáticamente"/>
          <p:cNvPicPr/>
          <p:nvPr/>
        </p:nvPicPr>
        <p:blipFill>
          <a:blip r:embed="rId1"/>
          <a:stretch/>
        </p:blipFill>
        <p:spPr>
          <a:xfrm>
            <a:off x="142920" y="640080"/>
            <a:ext cx="11926800" cy="4781160"/>
          </a:xfrm>
          <a:prstGeom prst="rect">
            <a:avLst/>
          </a:prstGeom>
          <a:ln>
            <a:noFill/>
          </a:ln>
        </p:spPr>
      </p:pic>
      <p:sp>
        <p:nvSpPr>
          <p:cNvPr id="130" name="CustomShape 1"/>
          <p:cNvSpPr/>
          <p:nvPr/>
        </p:nvSpPr>
        <p:spPr>
          <a:xfrm>
            <a:off x="182880" y="914400"/>
            <a:ext cx="5800320" cy="1188360"/>
          </a:xfrm>
          <a:prstGeom prst="rect">
            <a:avLst/>
          </a:prstGeom>
          <a:noFill/>
          <a:ln w="36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agen 12_8" descr="Interfaz de usuario gráfica, Aplicación, Word&#10;&#10;Descripción generada automáticamente"/>
          <p:cNvPicPr/>
          <p:nvPr/>
        </p:nvPicPr>
        <p:blipFill>
          <a:blip r:embed="rId1"/>
          <a:stretch/>
        </p:blipFill>
        <p:spPr>
          <a:xfrm>
            <a:off x="142920" y="640080"/>
            <a:ext cx="11926800" cy="4781160"/>
          </a:xfrm>
          <a:prstGeom prst="rect">
            <a:avLst/>
          </a:prstGeom>
          <a:ln>
            <a:noFill/>
          </a:ln>
        </p:spPr>
      </p:pic>
      <p:sp>
        <p:nvSpPr>
          <p:cNvPr id="132" name="CustomShape 1"/>
          <p:cNvSpPr/>
          <p:nvPr/>
        </p:nvSpPr>
        <p:spPr>
          <a:xfrm>
            <a:off x="182880" y="2103120"/>
            <a:ext cx="5800320" cy="3108600"/>
          </a:xfrm>
          <a:prstGeom prst="rect">
            <a:avLst/>
          </a:prstGeom>
          <a:noFill/>
          <a:ln w="36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Imagen 12_7" descr="Interfaz de usuario gráfica, Aplicación, Word&#10;&#10;Descripción generada automáticamente"/>
          <p:cNvPicPr/>
          <p:nvPr/>
        </p:nvPicPr>
        <p:blipFill>
          <a:blip r:embed="rId1"/>
          <a:stretch/>
        </p:blipFill>
        <p:spPr>
          <a:xfrm>
            <a:off x="142920" y="640080"/>
            <a:ext cx="11926800" cy="4781160"/>
          </a:xfrm>
          <a:prstGeom prst="rect">
            <a:avLst/>
          </a:prstGeom>
          <a:ln>
            <a:noFill/>
          </a:ln>
        </p:spPr>
      </p:pic>
      <p:sp>
        <p:nvSpPr>
          <p:cNvPr id="134" name="CustomShape 1"/>
          <p:cNvSpPr/>
          <p:nvPr/>
        </p:nvSpPr>
        <p:spPr>
          <a:xfrm>
            <a:off x="365760" y="2560320"/>
            <a:ext cx="1371240" cy="2285640"/>
          </a:xfrm>
          <a:prstGeom prst="rect">
            <a:avLst/>
          </a:prstGeom>
          <a:noFill/>
          <a:ln w="36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2"/>
          <p:cNvSpPr/>
          <p:nvPr/>
        </p:nvSpPr>
        <p:spPr>
          <a:xfrm>
            <a:off x="365760" y="2560320"/>
            <a:ext cx="1371240" cy="2285640"/>
          </a:xfrm>
          <a:prstGeom prst="rect">
            <a:avLst/>
          </a:prstGeom>
          <a:noFill/>
          <a:ln w="36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3"/>
          <p:cNvSpPr/>
          <p:nvPr/>
        </p:nvSpPr>
        <p:spPr>
          <a:xfrm>
            <a:off x="6126480" y="1371600"/>
            <a:ext cx="5943240" cy="731160"/>
          </a:xfrm>
          <a:prstGeom prst="rect">
            <a:avLst/>
          </a:prstGeom>
          <a:noFill/>
          <a:ln w="36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Imagen 3" descr="Imagen de la pantalla de un celular con letras&#10;&#10;Descripción generada automáticamente con confianza baja"/>
          <p:cNvPicPr/>
          <p:nvPr/>
        </p:nvPicPr>
        <p:blipFill>
          <a:blip r:embed="rId1"/>
          <a:stretch/>
        </p:blipFill>
        <p:spPr>
          <a:xfrm>
            <a:off x="3474720" y="457200"/>
            <a:ext cx="5303160" cy="548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2231280" y="964800"/>
            <a:ext cx="7728480" cy="1187640"/>
          </a:xfrm>
          <a:prstGeom prst="rect">
            <a:avLst/>
          </a:prstGeom>
          <a:solidFill>
            <a:srgbClr val="ffffff"/>
          </a:solidFill>
          <a:ln cap="sq" w="31680">
            <a:solidFill>
              <a:srgbClr val="40404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 algn="ctr">
              <a:lnSpc>
                <a:spcPct val="90000"/>
              </a:lnSpc>
            </a:pPr>
            <a:r>
              <a:rPr b="0" lang="es-ES" sz="2800" spc="194" strike="noStrike" cap="all">
                <a:solidFill>
                  <a:srgbClr val="262626"/>
                </a:solidFill>
                <a:latin typeface="Gill Sans MT"/>
                <a:ea typeface="DejaVu Sans"/>
              </a:rPr>
              <a:t>Paquetes relevantes en R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39" name="Imagen 4" descr="Icono&#10;&#10;Descripción generada automáticamente"/>
          <p:cNvPicPr/>
          <p:nvPr/>
        </p:nvPicPr>
        <p:blipFill>
          <a:blip r:embed="rId1"/>
          <a:stretch/>
        </p:blipFill>
        <p:spPr>
          <a:xfrm>
            <a:off x="2042280" y="2571840"/>
            <a:ext cx="1954080" cy="2263680"/>
          </a:xfrm>
          <a:prstGeom prst="rect">
            <a:avLst/>
          </a:prstGeom>
          <a:ln>
            <a:noFill/>
          </a:ln>
        </p:spPr>
      </p:pic>
      <p:pic>
        <p:nvPicPr>
          <p:cNvPr id="140" name="Picture 2" descr="Tutorial Selenium: primeros pasos | Cleventy"/>
          <p:cNvPicPr/>
          <p:nvPr/>
        </p:nvPicPr>
        <p:blipFill>
          <a:blip r:embed="rId2"/>
          <a:stretch/>
        </p:blipFill>
        <p:spPr>
          <a:xfrm>
            <a:off x="8104680" y="2673360"/>
            <a:ext cx="2501640" cy="2263680"/>
          </a:xfrm>
          <a:prstGeom prst="rect">
            <a:avLst/>
          </a:prstGeom>
          <a:ln>
            <a:noFill/>
          </a:ln>
        </p:spPr>
      </p:pic>
      <p:sp>
        <p:nvSpPr>
          <p:cNvPr id="141" name="CustomShape 2"/>
          <p:cNvSpPr/>
          <p:nvPr/>
        </p:nvSpPr>
        <p:spPr>
          <a:xfrm>
            <a:off x="552600" y="5254920"/>
            <a:ext cx="56329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s-ES" sz="1800" spc="-1" strike="noStrike">
                <a:solidFill>
                  <a:srgbClr val="000000"/>
                </a:solidFill>
                <a:latin typeface="Gill Sans MT"/>
                <a:ea typeface="DejaVu Sans"/>
              </a:rPr>
              <a:t>WEBS ESTÁTICAS</a:t>
            </a: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s-ES" sz="1800" spc="-1" strike="noStrike">
                <a:solidFill>
                  <a:srgbClr val="000000"/>
                </a:solidFill>
                <a:latin typeface="Gill Sans MT"/>
                <a:ea typeface="DejaVu Sans"/>
              </a:rPr>
              <a:t>80% DE LOS CASOS</a:t>
            </a: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s-ES" sz="1800" spc="-1" strike="noStrike">
                <a:solidFill>
                  <a:srgbClr val="000000"/>
                </a:solidFill>
                <a:latin typeface="Gill Sans MT"/>
                <a:ea typeface="DejaVu Sans"/>
              </a:rPr>
              <a:t>FACIL INSTALACIÓN Y USO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2" name="CustomShape 3"/>
          <p:cNvSpPr/>
          <p:nvPr/>
        </p:nvSpPr>
        <p:spPr>
          <a:xfrm>
            <a:off x="6217920" y="5120640"/>
            <a:ext cx="563292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s-ES" sz="1800" spc="-1" strike="noStrike">
                <a:solidFill>
                  <a:srgbClr val="000000"/>
                </a:solidFill>
                <a:latin typeface="Gill Sans MT"/>
                <a:ea typeface="DejaVu Sans"/>
              </a:rPr>
              <a:t>WEBS COMPLEJAS CON CONTENIDO DINÁMICO</a:t>
            </a: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s-ES" sz="1800" spc="-1" strike="noStrike">
                <a:solidFill>
                  <a:srgbClr val="000000"/>
                </a:solidFill>
                <a:latin typeface="Gill Sans MT"/>
                <a:ea typeface="DejaVu Sans"/>
              </a:rPr>
              <a:t>20% DE LOS CASOS</a:t>
            </a: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s-ES" sz="1800" spc="-1" strike="noStrike">
                <a:solidFill>
                  <a:srgbClr val="000000"/>
                </a:solidFill>
                <a:latin typeface="Gill Sans MT"/>
                <a:ea typeface="DejaVu Sans"/>
              </a:rPr>
              <a:t>LA INSTALACIÓN SE PUEDE COMPLICAR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2238120" y="3475440"/>
            <a:ext cx="7728480" cy="1187640"/>
          </a:xfrm>
          <a:prstGeom prst="rect">
            <a:avLst/>
          </a:prstGeom>
          <a:solidFill>
            <a:srgbClr val="ffffff"/>
          </a:solidFill>
          <a:ln cap="sq" w="31680">
            <a:solidFill>
              <a:srgbClr val="40404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 algn="ctr">
              <a:lnSpc>
                <a:spcPct val="90000"/>
              </a:lnSpc>
            </a:pPr>
            <a:r>
              <a:rPr b="0" lang="es-ES" sz="2800" spc="194" strike="noStrike" cap="all">
                <a:solidFill>
                  <a:srgbClr val="262626"/>
                </a:solidFill>
                <a:latin typeface="Gill Sans MT"/>
                <a:ea typeface="DejaVu Sans"/>
              </a:rPr>
              <a:t>SCRAPING SIMPLE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44" name="Imagen 4_0" descr="Icono&#10;&#10;Descripción generada automáticamente"/>
          <p:cNvPicPr/>
          <p:nvPr/>
        </p:nvPicPr>
        <p:blipFill>
          <a:blip r:embed="rId1"/>
          <a:stretch/>
        </p:blipFill>
        <p:spPr>
          <a:xfrm>
            <a:off x="5120640" y="844920"/>
            <a:ext cx="1954080" cy="2263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2231280" y="2638080"/>
            <a:ext cx="7728480" cy="31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91440" y="182880"/>
            <a:ext cx="5236560" cy="4407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2231280" y="2638080"/>
            <a:ext cx="7728480" cy="31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8" name="" descr=""/>
          <p:cNvPicPr/>
          <p:nvPr/>
        </p:nvPicPr>
        <p:blipFill>
          <a:blip r:embed="rId1"/>
          <a:stretch/>
        </p:blipFill>
        <p:spPr>
          <a:xfrm>
            <a:off x="91440" y="182880"/>
            <a:ext cx="5236560" cy="4407120"/>
          </a:xfrm>
          <a:prstGeom prst="rect">
            <a:avLst/>
          </a:prstGeom>
          <a:ln>
            <a:noFill/>
          </a:ln>
        </p:spPr>
      </p:pic>
      <p:pic>
        <p:nvPicPr>
          <p:cNvPr id="149" name="" descr=""/>
          <p:cNvPicPr/>
          <p:nvPr/>
        </p:nvPicPr>
        <p:blipFill>
          <a:blip r:embed="rId2"/>
          <a:stretch/>
        </p:blipFill>
        <p:spPr>
          <a:xfrm>
            <a:off x="6695640" y="182880"/>
            <a:ext cx="5191200" cy="4480200"/>
          </a:xfrm>
          <a:prstGeom prst="rect">
            <a:avLst/>
          </a:prstGeom>
          <a:ln>
            <a:noFill/>
          </a:ln>
        </p:spPr>
      </p:pic>
      <p:sp>
        <p:nvSpPr>
          <p:cNvPr id="150" name="CustomShape 2"/>
          <p:cNvSpPr/>
          <p:nvPr/>
        </p:nvSpPr>
        <p:spPr>
          <a:xfrm>
            <a:off x="5441400" y="1990800"/>
            <a:ext cx="1233360" cy="93492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2231280" y="2638080"/>
            <a:ext cx="7728480" cy="31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2" name="" descr=""/>
          <p:cNvPicPr/>
          <p:nvPr/>
        </p:nvPicPr>
        <p:blipFill>
          <a:blip r:embed="rId1"/>
          <a:stretch/>
        </p:blipFill>
        <p:spPr>
          <a:xfrm>
            <a:off x="91440" y="182880"/>
            <a:ext cx="5236560" cy="4407120"/>
          </a:xfrm>
          <a:prstGeom prst="rect">
            <a:avLst/>
          </a:prstGeom>
          <a:ln>
            <a:noFill/>
          </a:ln>
        </p:spPr>
      </p:pic>
      <p:pic>
        <p:nvPicPr>
          <p:cNvPr id="153" name="" descr=""/>
          <p:cNvPicPr/>
          <p:nvPr/>
        </p:nvPicPr>
        <p:blipFill>
          <a:blip r:embed="rId2"/>
          <a:stretch/>
        </p:blipFill>
        <p:spPr>
          <a:xfrm>
            <a:off x="6695640" y="182880"/>
            <a:ext cx="5191200" cy="4480200"/>
          </a:xfrm>
          <a:prstGeom prst="rect">
            <a:avLst/>
          </a:prstGeom>
          <a:ln>
            <a:noFill/>
          </a:ln>
        </p:spPr>
      </p:pic>
      <p:pic>
        <p:nvPicPr>
          <p:cNvPr id="154" name="" descr=""/>
          <p:cNvPicPr/>
          <p:nvPr/>
        </p:nvPicPr>
        <p:blipFill>
          <a:blip r:embed="rId3"/>
          <a:stretch/>
        </p:blipFill>
        <p:spPr>
          <a:xfrm>
            <a:off x="2377440" y="4761360"/>
            <a:ext cx="6564600" cy="1821960"/>
          </a:xfrm>
          <a:prstGeom prst="rect">
            <a:avLst/>
          </a:prstGeom>
          <a:ln>
            <a:noFill/>
          </a:ln>
        </p:spPr>
      </p:pic>
      <p:sp>
        <p:nvSpPr>
          <p:cNvPr id="155" name="CustomShape 2"/>
          <p:cNvSpPr/>
          <p:nvPr/>
        </p:nvSpPr>
        <p:spPr>
          <a:xfrm>
            <a:off x="5441400" y="1990800"/>
            <a:ext cx="1233360" cy="93492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3"/>
          <p:cNvSpPr/>
          <p:nvPr/>
        </p:nvSpPr>
        <p:spPr>
          <a:xfrm flipH="1" rot="20307000">
            <a:off x="8227440" y="4992480"/>
            <a:ext cx="1650600" cy="2916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2238120" y="3475440"/>
            <a:ext cx="7728480" cy="1187640"/>
          </a:xfrm>
          <a:prstGeom prst="rect">
            <a:avLst/>
          </a:prstGeom>
          <a:solidFill>
            <a:srgbClr val="ffffff"/>
          </a:solidFill>
          <a:ln cap="sq" w="31680">
            <a:solidFill>
              <a:srgbClr val="40404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 algn="ctr">
              <a:lnSpc>
                <a:spcPct val="90000"/>
              </a:lnSpc>
            </a:pPr>
            <a:r>
              <a:rPr b="0" lang="es-ES" sz="2800" spc="194" strike="noStrike" cap="all">
                <a:solidFill>
                  <a:srgbClr val="262626"/>
                </a:solidFill>
                <a:latin typeface="Gill Sans MT"/>
                <a:ea typeface="DejaVu Sans"/>
              </a:rPr>
              <a:t>SCRAPING AVANZADO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58" name="Picture 2_0" descr="Tutorial Selenium: primeros pasos | Cleventy"/>
          <p:cNvPicPr/>
          <p:nvPr/>
        </p:nvPicPr>
        <p:blipFill>
          <a:blip r:embed="rId1"/>
          <a:stretch/>
        </p:blipFill>
        <p:spPr>
          <a:xfrm>
            <a:off x="4904640" y="936360"/>
            <a:ext cx="2501640" cy="2263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2238120" y="3475440"/>
            <a:ext cx="7728480" cy="1187640"/>
          </a:xfrm>
          <a:prstGeom prst="rect">
            <a:avLst/>
          </a:prstGeom>
          <a:solidFill>
            <a:srgbClr val="ffffff"/>
          </a:solidFill>
          <a:ln cap="sq" w="31680">
            <a:solidFill>
              <a:srgbClr val="40404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 algn="ctr">
              <a:lnSpc>
                <a:spcPct val="90000"/>
              </a:lnSpc>
            </a:pPr>
            <a:r>
              <a:rPr b="0" lang="es-ES" sz="2800" spc="194" strike="noStrike" cap="all">
                <a:solidFill>
                  <a:srgbClr val="262626"/>
                </a:solidFill>
                <a:latin typeface="Gill Sans MT"/>
                <a:ea typeface="DejaVu Sans"/>
              </a:rPr>
              <a:t>¿QUE ES EL WEB SCRAPING?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3147120" y="457200"/>
            <a:ext cx="5630760" cy="2876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8961480" y="1920240"/>
            <a:ext cx="2882520" cy="1919880"/>
          </a:xfrm>
          <a:prstGeom prst="rect">
            <a:avLst/>
          </a:prstGeom>
          <a:ln>
            <a:noFill/>
          </a:ln>
        </p:spPr>
      </p:pic>
      <p:pic>
        <p:nvPicPr>
          <p:cNvPr id="160" name="" descr=""/>
          <p:cNvPicPr/>
          <p:nvPr/>
        </p:nvPicPr>
        <p:blipFill>
          <a:blip r:embed="rId2"/>
          <a:stretch/>
        </p:blipFill>
        <p:spPr>
          <a:xfrm>
            <a:off x="9235440" y="2194560"/>
            <a:ext cx="521280" cy="456840"/>
          </a:xfrm>
          <a:prstGeom prst="rect">
            <a:avLst/>
          </a:prstGeom>
          <a:ln>
            <a:noFill/>
          </a:ln>
        </p:spPr>
      </p:pic>
      <p:pic>
        <p:nvPicPr>
          <p:cNvPr id="161" name="Picture 2_1" descr="Tutorial Selenium: primeros pasos | Cleventy"/>
          <p:cNvPicPr/>
          <p:nvPr/>
        </p:nvPicPr>
        <p:blipFill>
          <a:blip r:embed="rId3"/>
          <a:stretch/>
        </p:blipFill>
        <p:spPr>
          <a:xfrm>
            <a:off x="9803520" y="2560320"/>
            <a:ext cx="528840" cy="478440"/>
          </a:xfrm>
          <a:prstGeom prst="rect">
            <a:avLst/>
          </a:prstGeom>
          <a:ln>
            <a:noFill/>
          </a:ln>
        </p:spPr>
      </p:pic>
      <p:pic>
        <p:nvPicPr>
          <p:cNvPr id="162" name="Imagen 4_1" descr="Icono&#10;&#10;Descripción generada automáticamente"/>
          <p:cNvPicPr/>
          <p:nvPr/>
        </p:nvPicPr>
        <p:blipFill>
          <a:blip r:embed="rId4"/>
          <a:stretch/>
        </p:blipFill>
        <p:spPr>
          <a:xfrm>
            <a:off x="10332720" y="2194560"/>
            <a:ext cx="453240" cy="525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2103120" y="4997880"/>
            <a:ext cx="1828440" cy="1311120"/>
          </a:xfrm>
          <a:prstGeom prst="rect">
            <a:avLst/>
          </a:prstGeom>
          <a:ln>
            <a:noFill/>
          </a:ln>
        </p:spPr>
      </p:pic>
      <p:pic>
        <p:nvPicPr>
          <p:cNvPr id="164" name="" descr=""/>
          <p:cNvPicPr/>
          <p:nvPr/>
        </p:nvPicPr>
        <p:blipFill>
          <a:blip r:embed="rId2"/>
          <a:stretch/>
        </p:blipFill>
        <p:spPr>
          <a:xfrm>
            <a:off x="8961480" y="1920240"/>
            <a:ext cx="2882520" cy="1919880"/>
          </a:xfrm>
          <a:prstGeom prst="rect">
            <a:avLst/>
          </a:prstGeom>
          <a:ln>
            <a:noFill/>
          </a:ln>
        </p:spPr>
      </p:pic>
      <p:pic>
        <p:nvPicPr>
          <p:cNvPr id="165" name="" descr=""/>
          <p:cNvPicPr/>
          <p:nvPr/>
        </p:nvPicPr>
        <p:blipFill>
          <a:blip r:embed="rId3"/>
          <a:stretch/>
        </p:blipFill>
        <p:spPr>
          <a:xfrm>
            <a:off x="9235440" y="2194560"/>
            <a:ext cx="521280" cy="456840"/>
          </a:xfrm>
          <a:prstGeom prst="rect">
            <a:avLst/>
          </a:prstGeom>
          <a:ln>
            <a:noFill/>
          </a:ln>
        </p:spPr>
      </p:pic>
      <p:pic>
        <p:nvPicPr>
          <p:cNvPr id="166" name="" descr=""/>
          <p:cNvPicPr/>
          <p:nvPr/>
        </p:nvPicPr>
        <p:blipFill>
          <a:blip r:embed="rId4"/>
          <a:stretch/>
        </p:blipFill>
        <p:spPr>
          <a:xfrm>
            <a:off x="853920" y="3505680"/>
            <a:ext cx="1157400" cy="1157400"/>
          </a:xfrm>
          <a:prstGeom prst="rect">
            <a:avLst/>
          </a:prstGeom>
          <a:ln>
            <a:noFill/>
          </a:ln>
        </p:spPr>
      </p:pic>
      <p:pic>
        <p:nvPicPr>
          <p:cNvPr id="167" name="" descr=""/>
          <p:cNvPicPr/>
          <p:nvPr/>
        </p:nvPicPr>
        <p:blipFill>
          <a:blip r:embed="rId5"/>
          <a:stretch/>
        </p:blipFill>
        <p:spPr>
          <a:xfrm>
            <a:off x="2286000" y="3474720"/>
            <a:ext cx="1279800" cy="1279800"/>
          </a:xfrm>
          <a:prstGeom prst="rect">
            <a:avLst/>
          </a:prstGeom>
          <a:ln>
            <a:noFill/>
          </a:ln>
        </p:spPr>
      </p:pic>
      <p:pic>
        <p:nvPicPr>
          <p:cNvPr id="168" name="" descr=""/>
          <p:cNvPicPr/>
          <p:nvPr/>
        </p:nvPicPr>
        <p:blipFill>
          <a:blip r:embed="rId6"/>
          <a:stretch/>
        </p:blipFill>
        <p:spPr>
          <a:xfrm>
            <a:off x="3931920" y="3474720"/>
            <a:ext cx="1188360" cy="1188360"/>
          </a:xfrm>
          <a:prstGeom prst="rect">
            <a:avLst/>
          </a:prstGeom>
          <a:ln>
            <a:noFill/>
          </a:ln>
        </p:spPr>
      </p:pic>
      <p:pic>
        <p:nvPicPr>
          <p:cNvPr id="169" name="" descr=""/>
          <p:cNvPicPr/>
          <p:nvPr/>
        </p:nvPicPr>
        <p:blipFill>
          <a:blip r:embed="rId7"/>
          <a:stretch/>
        </p:blipFill>
        <p:spPr>
          <a:xfrm>
            <a:off x="548640" y="457200"/>
            <a:ext cx="4575240" cy="2834280"/>
          </a:xfrm>
          <a:prstGeom prst="rect">
            <a:avLst/>
          </a:prstGeom>
          <a:ln>
            <a:noFill/>
          </a:ln>
        </p:spPr>
      </p:pic>
      <p:sp>
        <p:nvSpPr>
          <p:cNvPr id="170" name="CustomShape 1"/>
          <p:cNvSpPr/>
          <p:nvPr/>
        </p:nvSpPr>
        <p:spPr>
          <a:xfrm>
            <a:off x="142920" y="274320"/>
            <a:ext cx="5617440" cy="6309000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Line 2"/>
          <p:cNvSpPr/>
          <p:nvPr/>
        </p:nvSpPr>
        <p:spPr>
          <a:xfrm>
            <a:off x="142920" y="3383280"/>
            <a:ext cx="561780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Line 3"/>
          <p:cNvSpPr/>
          <p:nvPr/>
        </p:nvSpPr>
        <p:spPr>
          <a:xfrm>
            <a:off x="142920" y="4846320"/>
            <a:ext cx="561780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73" name="Picture 2_2" descr="Tutorial Selenium: primeros pasos | Cleventy"/>
          <p:cNvPicPr/>
          <p:nvPr/>
        </p:nvPicPr>
        <p:blipFill>
          <a:blip r:embed="rId8"/>
          <a:stretch/>
        </p:blipFill>
        <p:spPr>
          <a:xfrm>
            <a:off x="9803520" y="2560320"/>
            <a:ext cx="528840" cy="478440"/>
          </a:xfrm>
          <a:prstGeom prst="rect">
            <a:avLst/>
          </a:prstGeom>
          <a:ln>
            <a:noFill/>
          </a:ln>
        </p:spPr>
      </p:pic>
      <p:pic>
        <p:nvPicPr>
          <p:cNvPr id="174" name="Imagen 4_2" descr="Icono&#10;&#10;Descripción generada automáticamente"/>
          <p:cNvPicPr/>
          <p:nvPr/>
        </p:nvPicPr>
        <p:blipFill>
          <a:blip r:embed="rId9"/>
          <a:stretch/>
        </p:blipFill>
        <p:spPr>
          <a:xfrm>
            <a:off x="10332720" y="2194560"/>
            <a:ext cx="453240" cy="525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" descr=""/>
          <p:cNvPicPr/>
          <p:nvPr/>
        </p:nvPicPr>
        <p:blipFill>
          <a:blip r:embed="rId1"/>
          <a:stretch/>
        </p:blipFill>
        <p:spPr>
          <a:xfrm>
            <a:off x="2103120" y="4997880"/>
            <a:ext cx="1828440" cy="1311120"/>
          </a:xfrm>
          <a:prstGeom prst="rect">
            <a:avLst/>
          </a:prstGeom>
          <a:ln>
            <a:noFill/>
          </a:ln>
        </p:spPr>
      </p:pic>
      <p:pic>
        <p:nvPicPr>
          <p:cNvPr id="176" name="" descr=""/>
          <p:cNvPicPr/>
          <p:nvPr/>
        </p:nvPicPr>
        <p:blipFill>
          <a:blip r:embed="rId2"/>
          <a:stretch/>
        </p:blipFill>
        <p:spPr>
          <a:xfrm>
            <a:off x="8961480" y="1920240"/>
            <a:ext cx="2882520" cy="1919880"/>
          </a:xfrm>
          <a:prstGeom prst="rect">
            <a:avLst/>
          </a:prstGeom>
          <a:ln>
            <a:noFill/>
          </a:ln>
        </p:spPr>
      </p:pic>
      <p:pic>
        <p:nvPicPr>
          <p:cNvPr id="177" name="" descr=""/>
          <p:cNvPicPr/>
          <p:nvPr/>
        </p:nvPicPr>
        <p:blipFill>
          <a:blip r:embed="rId3"/>
          <a:stretch/>
        </p:blipFill>
        <p:spPr>
          <a:xfrm>
            <a:off x="9235440" y="2194560"/>
            <a:ext cx="521280" cy="456840"/>
          </a:xfrm>
          <a:prstGeom prst="rect">
            <a:avLst/>
          </a:prstGeom>
          <a:ln>
            <a:noFill/>
          </a:ln>
        </p:spPr>
      </p:pic>
      <p:pic>
        <p:nvPicPr>
          <p:cNvPr id="178" name="" descr=""/>
          <p:cNvPicPr/>
          <p:nvPr/>
        </p:nvPicPr>
        <p:blipFill>
          <a:blip r:embed="rId4"/>
          <a:stretch/>
        </p:blipFill>
        <p:spPr>
          <a:xfrm>
            <a:off x="853920" y="3505680"/>
            <a:ext cx="1157400" cy="1157400"/>
          </a:xfrm>
          <a:prstGeom prst="rect">
            <a:avLst/>
          </a:prstGeom>
          <a:ln>
            <a:noFill/>
          </a:ln>
        </p:spPr>
      </p:pic>
      <p:pic>
        <p:nvPicPr>
          <p:cNvPr id="179" name="" descr=""/>
          <p:cNvPicPr/>
          <p:nvPr/>
        </p:nvPicPr>
        <p:blipFill>
          <a:blip r:embed="rId5"/>
          <a:stretch/>
        </p:blipFill>
        <p:spPr>
          <a:xfrm>
            <a:off x="2286000" y="3474720"/>
            <a:ext cx="1279800" cy="1279800"/>
          </a:xfrm>
          <a:prstGeom prst="rect">
            <a:avLst/>
          </a:prstGeom>
          <a:ln>
            <a:noFill/>
          </a:ln>
        </p:spPr>
      </p:pic>
      <p:pic>
        <p:nvPicPr>
          <p:cNvPr id="180" name="" descr=""/>
          <p:cNvPicPr/>
          <p:nvPr/>
        </p:nvPicPr>
        <p:blipFill>
          <a:blip r:embed="rId6"/>
          <a:stretch/>
        </p:blipFill>
        <p:spPr>
          <a:xfrm>
            <a:off x="3931920" y="3474720"/>
            <a:ext cx="1188360" cy="1188360"/>
          </a:xfrm>
          <a:prstGeom prst="rect">
            <a:avLst/>
          </a:prstGeom>
          <a:ln>
            <a:noFill/>
          </a:ln>
        </p:spPr>
      </p:pic>
      <p:pic>
        <p:nvPicPr>
          <p:cNvPr id="181" name="" descr=""/>
          <p:cNvPicPr/>
          <p:nvPr/>
        </p:nvPicPr>
        <p:blipFill>
          <a:blip r:embed="rId7"/>
          <a:stretch/>
        </p:blipFill>
        <p:spPr>
          <a:xfrm>
            <a:off x="548640" y="457200"/>
            <a:ext cx="4575240" cy="2834280"/>
          </a:xfrm>
          <a:prstGeom prst="rect">
            <a:avLst/>
          </a:prstGeom>
          <a:ln>
            <a:noFill/>
          </a:ln>
        </p:spPr>
      </p:pic>
      <p:sp>
        <p:nvSpPr>
          <p:cNvPr id="182" name="CustomShape 1"/>
          <p:cNvSpPr/>
          <p:nvPr/>
        </p:nvSpPr>
        <p:spPr>
          <a:xfrm>
            <a:off x="142920" y="274320"/>
            <a:ext cx="5617440" cy="6309000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Line 2"/>
          <p:cNvSpPr/>
          <p:nvPr/>
        </p:nvSpPr>
        <p:spPr>
          <a:xfrm>
            <a:off x="142920" y="3383280"/>
            <a:ext cx="561780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Line 3"/>
          <p:cNvSpPr/>
          <p:nvPr/>
        </p:nvSpPr>
        <p:spPr>
          <a:xfrm>
            <a:off x="142920" y="4846320"/>
            <a:ext cx="561780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85" name="Picture 2_3" descr="Tutorial Selenium: primeros pasos | Cleventy"/>
          <p:cNvPicPr/>
          <p:nvPr/>
        </p:nvPicPr>
        <p:blipFill>
          <a:blip r:embed="rId8"/>
          <a:stretch/>
        </p:blipFill>
        <p:spPr>
          <a:xfrm>
            <a:off x="9803520" y="2560320"/>
            <a:ext cx="528840" cy="478440"/>
          </a:xfrm>
          <a:prstGeom prst="rect">
            <a:avLst/>
          </a:prstGeom>
          <a:ln>
            <a:noFill/>
          </a:ln>
        </p:spPr>
      </p:pic>
      <p:sp>
        <p:nvSpPr>
          <p:cNvPr id="186" name="CustomShape 4"/>
          <p:cNvSpPr/>
          <p:nvPr/>
        </p:nvSpPr>
        <p:spPr>
          <a:xfrm>
            <a:off x="5852160" y="1828800"/>
            <a:ext cx="2926080" cy="1005840"/>
          </a:xfrm>
          <a:custGeom>
            <a:avLst/>
            <a:gdLst/>
            <a:ahLst/>
            <a:rect l="l" t="t" r="r" b="b"/>
            <a:pathLst>
              <a:path w="8129" h="2795">
                <a:moveTo>
                  <a:pt x="8128" y="2540"/>
                </a:moveTo>
                <a:cubicBezTo>
                  <a:pt x="3810" y="508"/>
                  <a:pt x="4826" y="0"/>
                  <a:pt x="0" y="2794"/>
                </a:cubicBezTo>
              </a:path>
            </a:pathLst>
          </a:custGeom>
          <a:noFill/>
          <a:ln w="914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5"/>
          <p:cNvSpPr/>
          <p:nvPr/>
        </p:nvSpPr>
        <p:spPr>
          <a:xfrm>
            <a:off x="6675120" y="1645920"/>
            <a:ext cx="13712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ORDENES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CustomShape 6"/>
          <p:cNvSpPr/>
          <p:nvPr/>
        </p:nvSpPr>
        <p:spPr>
          <a:xfrm>
            <a:off x="5943600" y="3508560"/>
            <a:ext cx="2926080" cy="1005840"/>
          </a:xfrm>
          <a:custGeom>
            <a:avLst/>
            <a:gdLst/>
            <a:ahLst/>
            <a:rect l="l" t="t" r="r" b="b"/>
            <a:pathLst>
              <a:path w="8129" h="2795">
                <a:moveTo>
                  <a:pt x="0" y="254"/>
                </a:moveTo>
                <a:cubicBezTo>
                  <a:pt x="4318" y="2286"/>
                  <a:pt x="3302" y="2794"/>
                  <a:pt x="8128" y="0"/>
                </a:cubicBezTo>
              </a:path>
            </a:pathLst>
          </a:custGeom>
          <a:noFill/>
          <a:ln w="914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7"/>
          <p:cNvSpPr/>
          <p:nvPr/>
        </p:nvSpPr>
        <p:spPr>
          <a:xfrm>
            <a:off x="6492240" y="4408560"/>
            <a:ext cx="18284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RESULTADOS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90" name="Imagen 4_3" descr="Icono&#10;&#10;Descripción generada automáticamente"/>
          <p:cNvPicPr/>
          <p:nvPr/>
        </p:nvPicPr>
        <p:blipFill>
          <a:blip r:embed="rId9"/>
          <a:stretch/>
        </p:blipFill>
        <p:spPr>
          <a:xfrm>
            <a:off x="10332720" y="2194560"/>
            <a:ext cx="453240" cy="525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2238120" y="3475440"/>
            <a:ext cx="7728480" cy="1187640"/>
          </a:xfrm>
          <a:prstGeom prst="rect">
            <a:avLst/>
          </a:prstGeom>
          <a:solidFill>
            <a:srgbClr val="ffffff"/>
          </a:solidFill>
          <a:ln cap="sq" w="31680">
            <a:solidFill>
              <a:srgbClr val="40404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 algn="ctr">
              <a:lnSpc>
                <a:spcPct val="90000"/>
              </a:lnSpc>
            </a:pPr>
            <a:r>
              <a:rPr b="0" lang="es-ES" sz="2800" spc="194" strike="noStrike" cap="all">
                <a:solidFill>
                  <a:srgbClr val="262626"/>
                </a:solidFill>
                <a:latin typeface="Gill Sans MT"/>
                <a:ea typeface="DejaVu Sans"/>
              </a:rPr>
              <a:t>RESUMEN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92" name="" descr=""/>
          <p:cNvPicPr/>
          <p:nvPr/>
        </p:nvPicPr>
        <p:blipFill>
          <a:blip r:embed="rId1"/>
          <a:stretch/>
        </p:blipFill>
        <p:spPr>
          <a:xfrm>
            <a:off x="3749040" y="-91440"/>
            <a:ext cx="4668480" cy="3657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1097280" y="1087560"/>
            <a:ext cx="10423800" cy="440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Arial"/>
              </a:rPr>
              <a:t>La parte visible de una página web es solo la punta del iceberg.</a:t>
            </a:r>
            <a:endParaRPr b="0" lang="en-US" sz="2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Arial"/>
              </a:rPr>
              <a:t>Desde R podemos acceder a las </a:t>
            </a:r>
            <a:r>
              <a:rPr b="0" i="1" lang="en-US" sz="2600" spc="-1" strike="noStrike">
                <a:latin typeface="Arial"/>
              </a:rPr>
              <a:t>tripas</a:t>
            </a:r>
            <a:r>
              <a:rPr b="0" lang="en-US" sz="2600" spc="-1" strike="noStrike">
                <a:latin typeface="Arial"/>
              </a:rPr>
              <a:t> de cualquier web.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Arial"/>
              </a:rPr>
              <a:t>Rvest es la mejor herramienta para recuperar elementos simples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Arial"/>
              </a:rPr>
              <a:t>Rselenium nos permite manejar el navegador de forma remota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Arial"/>
              </a:rPr>
              <a:t>Con estas 2 herramientas nos podemos crear:</a:t>
            </a:r>
            <a:endParaRPr b="0" lang="en-US" sz="2600" spc="-1" strike="noStrike">
              <a:latin typeface="Arial"/>
            </a:endParaRPr>
          </a:p>
          <a:p>
            <a:pPr lvl="2" marL="648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Arial"/>
              </a:rPr>
              <a:t> </a:t>
            </a:r>
            <a:r>
              <a:rPr b="0" lang="en-US" sz="2600" spc="-1" strike="noStrike">
                <a:latin typeface="Arial"/>
              </a:rPr>
              <a:t>Datasets</a:t>
            </a:r>
            <a:endParaRPr b="0" lang="en-US" sz="2600" spc="-1" strike="noStrike">
              <a:latin typeface="Arial"/>
            </a:endParaRPr>
          </a:p>
          <a:p>
            <a:pPr lvl="2" marL="648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Arial"/>
              </a:rPr>
              <a:t> </a:t>
            </a:r>
            <a:r>
              <a:rPr b="0" lang="en-US" sz="2600" spc="-1" strike="noStrike">
                <a:latin typeface="Arial"/>
              </a:rPr>
              <a:t>Diversos bots: Alertas, compras automáticas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2617920" y="6076440"/>
            <a:ext cx="6800400" cy="50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s-ES" sz="2000" spc="-1" strike="noStrike">
                <a:solidFill>
                  <a:srgbClr val="404040"/>
                </a:solidFill>
                <a:latin typeface="Gill Sans MT"/>
                <a:ea typeface="DejaVu Sans"/>
              </a:rPr>
              <a:t> </a:t>
            </a:r>
            <a:r>
              <a:rPr b="0" lang="es-ES" sz="2000" spc="-1" strike="noStrike">
                <a:solidFill>
                  <a:srgbClr val="404040"/>
                </a:solidFill>
                <a:latin typeface="Gill Sans MT"/>
                <a:ea typeface="DejaVu Sans"/>
              </a:rPr>
              <a:t>VicenteYago/UMUR-webScraping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95" name="" descr=""/>
          <p:cNvPicPr/>
          <p:nvPr/>
        </p:nvPicPr>
        <p:blipFill>
          <a:blip r:embed="rId1"/>
          <a:stretch/>
        </p:blipFill>
        <p:spPr>
          <a:xfrm rot="7200">
            <a:off x="3200400" y="6077160"/>
            <a:ext cx="855000" cy="480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2238120" y="2195280"/>
            <a:ext cx="7728480" cy="1187640"/>
          </a:xfrm>
          <a:prstGeom prst="rect">
            <a:avLst/>
          </a:prstGeom>
          <a:solidFill>
            <a:srgbClr val="ffffff"/>
          </a:solidFill>
          <a:ln cap="sq" w="31680">
            <a:solidFill>
              <a:srgbClr val="40404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 algn="ctr">
              <a:lnSpc>
                <a:spcPct val="90000"/>
              </a:lnSpc>
            </a:pPr>
            <a:r>
              <a:rPr b="0" lang="es-ES" sz="2800" spc="194" strike="noStrike" cap="all">
                <a:solidFill>
                  <a:srgbClr val="262626"/>
                </a:solidFill>
                <a:latin typeface="Gill Sans MT"/>
                <a:ea typeface="DejaVu Sans"/>
              </a:rPr>
              <a:t>¡GRACIAS!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4496040" y="3566520"/>
            <a:ext cx="2819160" cy="2742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Imagen 12_1" descr="Imagen que contiene Interfaz de usuario gráfica&#10;&#10;Descripción generada automáticamente"/>
          <p:cNvPicPr/>
          <p:nvPr/>
        </p:nvPicPr>
        <p:blipFill>
          <a:blip r:embed="rId1"/>
          <a:stretch/>
        </p:blipFill>
        <p:spPr>
          <a:xfrm>
            <a:off x="182880" y="274320"/>
            <a:ext cx="4071960" cy="2063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Imagen 8_1" descr="Interfaz de usuario gráfica, Texto, Aplicación&#10;&#10;Descripción generada automáticamente"/>
          <p:cNvPicPr/>
          <p:nvPr/>
        </p:nvPicPr>
        <p:blipFill>
          <a:blip r:embed="rId1"/>
          <a:stretch/>
        </p:blipFill>
        <p:spPr>
          <a:xfrm>
            <a:off x="145080" y="4572720"/>
            <a:ext cx="4152240" cy="1919160"/>
          </a:xfrm>
          <a:prstGeom prst="rect">
            <a:avLst/>
          </a:prstGeom>
          <a:ln>
            <a:noFill/>
          </a:ln>
        </p:spPr>
      </p:pic>
      <p:pic>
        <p:nvPicPr>
          <p:cNvPr id="87" name="Imagen 12_2" descr="Imagen que contiene Interfaz de usuario gráfica&#10;&#10;Descripción generada automáticamente"/>
          <p:cNvPicPr/>
          <p:nvPr/>
        </p:nvPicPr>
        <p:blipFill>
          <a:blip r:embed="rId2"/>
          <a:stretch/>
        </p:blipFill>
        <p:spPr>
          <a:xfrm>
            <a:off x="182880" y="274320"/>
            <a:ext cx="4071960" cy="2063520"/>
          </a:xfrm>
          <a:prstGeom prst="rect">
            <a:avLst/>
          </a:prstGeom>
          <a:ln>
            <a:noFill/>
          </a:ln>
        </p:spPr>
      </p:pic>
      <p:pic>
        <p:nvPicPr>
          <p:cNvPr id="88" name="" descr=""/>
          <p:cNvPicPr/>
          <p:nvPr/>
        </p:nvPicPr>
        <p:blipFill>
          <a:blip r:embed="rId3"/>
          <a:stretch/>
        </p:blipFill>
        <p:spPr>
          <a:xfrm>
            <a:off x="822960" y="2377440"/>
            <a:ext cx="2628000" cy="2108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n 8_2" descr="Interfaz de usuario gráfica, Texto, Aplicación&#10;&#10;Descripción generada automáticamente"/>
          <p:cNvPicPr/>
          <p:nvPr/>
        </p:nvPicPr>
        <p:blipFill>
          <a:blip r:embed="rId1"/>
          <a:stretch/>
        </p:blipFill>
        <p:spPr>
          <a:xfrm>
            <a:off x="145080" y="4572720"/>
            <a:ext cx="4152240" cy="1919160"/>
          </a:xfrm>
          <a:prstGeom prst="rect">
            <a:avLst/>
          </a:prstGeom>
          <a:ln>
            <a:noFill/>
          </a:ln>
        </p:spPr>
      </p:pic>
      <p:pic>
        <p:nvPicPr>
          <p:cNvPr id="90" name="Imagen 12_3" descr="Imagen que contiene Interfaz de usuario gráfica&#10;&#10;Descripción generada automáticamente"/>
          <p:cNvPicPr/>
          <p:nvPr/>
        </p:nvPicPr>
        <p:blipFill>
          <a:blip r:embed="rId2"/>
          <a:stretch/>
        </p:blipFill>
        <p:spPr>
          <a:xfrm>
            <a:off x="182880" y="274320"/>
            <a:ext cx="4071960" cy="2063520"/>
          </a:xfrm>
          <a:prstGeom prst="rect">
            <a:avLst/>
          </a:prstGeom>
          <a:ln>
            <a:noFill/>
          </a:ln>
        </p:spPr>
      </p:pic>
      <p:pic>
        <p:nvPicPr>
          <p:cNvPr id="91" name="Gráfico 14_2" descr="Engranajes contorno"/>
          <p:cNvPicPr/>
          <p:nvPr/>
        </p:nvPicPr>
        <p:blipFill>
          <a:blip r:embed="rId3"/>
          <a:stretch/>
        </p:blipFill>
        <p:spPr>
          <a:xfrm>
            <a:off x="5883840" y="2409120"/>
            <a:ext cx="2071080" cy="2071080"/>
          </a:xfrm>
          <a:prstGeom prst="rect">
            <a:avLst/>
          </a:prstGeom>
          <a:ln>
            <a:noFill/>
          </a:ln>
        </p:spPr>
      </p:pic>
      <p:sp>
        <p:nvSpPr>
          <p:cNvPr id="92" name="CustomShape 1"/>
          <p:cNvSpPr/>
          <p:nvPr/>
        </p:nvSpPr>
        <p:spPr>
          <a:xfrm rot="1293000">
            <a:off x="4475880" y="2487240"/>
            <a:ext cx="1650960" cy="2916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CustomShape 2"/>
          <p:cNvSpPr/>
          <p:nvPr/>
        </p:nvSpPr>
        <p:spPr>
          <a:xfrm rot="19688400">
            <a:off x="4449960" y="4323240"/>
            <a:ext cx="1650960" cy="2916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CustomShape 3"/>
          <p:cNvSpPr/>
          <p:nvPr/>
        </p:nvSpPr>
        <p:spPr>
          <a:xfrm>
            <a:off x="5852160" y="4390200"/>
            <a:ext cx="2742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Gill Sans MT"/>
                <a:ea typeface="DejaVu Sans"/>
              </a:rPr>
              <a:t>SCRAPING + PARSING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5" name="" descr=""/>
          <p:cNvPicPr/>
          <p:nvPr/>
        </p:nvPicPr>
        <p:blipFill>
          <a:blip r:embed="rId4"/>
          <a:stretch/>
        </p:blipFill>
        <p:spPr>
          <a:xfrm>
            <a:off x="822960" y="2377440"/>
            <a:ext cx="2628000" cy="2108520"/>
          </a:xfrm>
          <a:prstGeom prst="rect">
            <a:avLst/>
          </a:prstGeom>
          <a:ln>
            <a:noFill/>
          </a:ln>
        </p:spPr>
      </p:pic>
      <p:sp>
        <p:nvSpPr>
          <p:cNvPr id="96" name="CustomShape 4"/>
          <p:cNvSpPr/>
          <p:nvPr/>
        </p:nvSpPr>
        <p:spPr>
          <a:xfrm>
            <a:off x="3991680" y="3291840"/>
            <a:ext cx="1677240" cy="27396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Imagen 8_3" descr="Interfaz de usuario gráfica, Texto, Aplicación&#10;&#10;Descripción generada automáticamente"/>
          <p:cNvPicPr/>
          <p:nvPr/>
        </p:nvPicPr>
        <p:blipFill>
          <a:blip r:embed="rId1"/>
          <a:stretch/>
        </p:blipFill>
        <p:spPr>
          <a:xfrm>
            <a:off x="145080" y="4572720"/>
            <a:ext cx="4152240" cy="1919160"/>
          </a:xfrm>
          <a:prstGeom prst="rect">
            <a:avLst/>
          </a:prstGeom>
          <a:ln>
            <a:noFill/>
          </a:ln>
        </p:spPr>
      </p:pic>
      <p:pic>
        <p:nvPicPr>
          <p:cNvPr id="98" name="Imagen 12_4" descr="Imagen que contiene Interfaz de usuario gráfica&#10;&#10;Descripción generada automáticamente"/>
          <p:cNvPicPr/>
          <p:nvPr/>
        </p:nvPicPr>
        <p:blipFill>
          <a:blip r:embed="rId2"/>
          <a:stretch/>
        </p:blipFill>
        <p:spPr>
          <a:xfrm>
            <a:off x="182880" y="274320"/>
            <a:ext cx="4071960" cy="2063520"/>
          </a:xfrm>
          <a:prstGeom prst="rect">
            <a:avLst/>
          </a:prstGeom>
          <a:ln>
            <a:noFill/>
          </a:ln>
        </p:spPr>
      </p:pic>
      <p:pic>
        <p:nvPicPr>
          <p:cNvPr id="99" name="Gráfico 14_1" descr="Engranajes contorno"/>
          <p:cNvPicPr/>
          <p:nvPr/>
        </p:nvPicPr>
        <p:blipFill>
          <a:blip r:embed="rId3"/>
          <a:stretch/>
        </p:blipFill>
        <p:spPr>
          <a:xfrm>
            <a:off x="5883840" y="2409120"/>
            <a:ext cx="2071080" cy="2071080"/>
          </a:xfrm>
          <a:prstGeom prst="rect">
            <a:avLst/>
          </a:prstGeom>
          <a:ln>
            <a:noFill/>
          </a:ln>
        </p:spPr>
      </p:pic>
      <p:sp>
        <p:nvSpPr>
          <p:cNvPr id="100" name="CustomShape 1"/>
          <p:cNvSpPr/>
          <p:nvPr/>
        </p:nvSpPr>
        <p:spPr>
          <a:xfrm rot="1293000">
            <a:off x="4475880" y="2487240"/>
            <a:ext cx="1650960" cy="2916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CustomShape 2"/>
          <p:cNvSpPr/>
          <p:nvPr/>
        </p:nvSpPr>
        <p:spPr>
          <a:xfrm rot="19688400">
            <a:off x="4449960" y="4323240"/>
            <a:ext cx="1650960" cy="2916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2" name="Gráfico 20_1" descr="Base de datos contorno"/>
          <p:cNvPicPr/>
          <p:nvPr/>
        </p:nvPicPr>
        <p:blipFill>
          <a:blip r:embed="rId4"/>
          <a:stretch/>
        </p:blipFill>
        <p:spPr>
          <a:xfrm>
            <a:off x="9544320" y="1952280"/>
            <a:ext cx="1793880" cy="1793880"/>
          </a:xfrm>
          <a:prstGeom prst="rect">
            <a:avLst/>
          </a:prstGeom>
          <a:ln>
            <a:noFill/>
          </a:ln>
        </p:spPr>
      </p:pic>
      <p:pic>
        <p:nvPicPr>
          <p:cNvPr id="103" name="Gráfico 22_1" descr="Papel contorno"/>
          <p:cNvPicPr/>
          <p:nvPr/>
        </p:nvPicPr>
        <p:blipFill>
          <a:blip r:embed="rId5"/>
          <a:stretch/>
        </p:blipFill>
        <p:spPr>
          <a:xfrm>
            <a:off x="9235440" y="3749040"/>
            <a:ext cx="1556640" cy="1556640"/>
          </a:xfrm>
          <a:prstGeom prst="rect">
            <a:avLst/>
          </a:prstGeom>
          <a:ln>
            <a:noFill/>
          </a:ln>
        </p:spPr>
      </p:pic>
      <p:sp>
        <p:nvSpPr>
          <p:cNvPr id="104" name="CustomShape 3"/>
          <p:cNvSpPr/>
          <p:nvPr/>
        </p:nvSpPr>
        <p:spPr>
          <a:xfrm>
            <a:off x="9685800" y="4390560"/>
            <a:ext cx="7380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Gill Sans MT"/>
                <a:ea typeface="DejaVu Sans"/>
              </a:rPr>
              <a:t>CSV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5" name="CustomShape 4"/>
          <p:cNvSpPr/>
          <p:nvPr/>
        </p:nvSpPr>
        <p:spPr>
          <a:xfrm>
            <a:off x="8093160" y="3291840"/>
            <a:ext cx="1233360" cy="93492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CustomShape 5"/>
          <p:cNvSpPr/>
          <p:nvPr/>
        </p:nvSpPr>
        <p:spPr>
          <a:xfrm>
            <a:off x="5852160" y="4390200"/>
            <a:ext cx="2742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Gill Sans MT"/>
                <a:ea typeface="DejaVu Sans"/>
              </a:rPr>
              <a:t>SCRAPING + PARSING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7" name="Gráfico 26_1" descr="Papel contorno"/>
          <p:cNvPicPr/>
          <p:nvPr/>
        </p:nvPicPr>
        <p:blipFill>
          <a:blip r:embed="rId6"/>
          <a:stretch/>
        </p:blipFill>
        <p:spPr>
          <a:xfrm>
            <a:off x="10481400" y="3746520"/>
            <a:ext cx="1556640" cy="1556640"/>
          </a:xfrm>
          <a:prstGeom prst="rect">
            <a:avLst/>
          </a:prstGeom>
          <a:ln>
            <a:noFill/>
          </a:ln>
        </p:spPr>
      </p:pic>
      <p:sp>
        <p:nvSpPr>
          <p:cNvPr id="108" name="CustomShape 6"/>
          <p:cNvSpPr/>
          <p:nvPr/>
        </p:nvSpPr>
        <p:spPr>
          <a:xfrm>
            <a:off x="10874520" y="4390560"/>
            <a:ext cx="7380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Gill Sans MT"/>
                <a:ea typeface="DejaVu Sans"/>
              </a:rPr>
              <a:t>JSON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7"/>
          <a:stretch/>
        </p:blipFill>
        <p:spPr>
          <a:xfrm>
            <a:off x="822960" y="2377440"/>
            <a:ext cx="2628000" cy="2108520"/>
          </a:xfrm>
          <a:prstGeom prst="rect">
            <a:avLst/>
          </a:prstGeom>
          <a:ln>
            <a:noFill/>
          </a:ln>
        </p:spPr>
      </p:pic>
      <p:sp>
        <p:nvSpPr>
          <p:cNvPr id="110" name="CustomShape 7"/>
          <p:cNvSpPr/>
          <p:nvPr/>
        </p:nvSpPr>
        <p:spPr>
          <a:xfrm>
            <a:off x="3991680" y="3291840"/>
            <a:ext cx="1677240" cy="27396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magen 8_0" descr="Interfaz de usuario gráfica, Texto, Aplicación&#10;&#10;Descripción generada automáticamente"/>
          <p:cNvPicPr/>
          <p:nvPr/>
        </p:nvPicPr>
        <p:blipFill>
          <a:blip r:embed="rId1"/>
          <a:stretch/>
        </p:blipFill>
        <p:spPr>
          <a:xfrm>
            <a:off x="145080" y="4572720"/>
            <a:ext cx="4152240" cy="1919160"/>
          </a:xfrm>
          <a:prstGeom prst="rect">
            <a:avLst/>
          </a:prstGeom>
          <a:ln>
            <a:noFill/>
          </a:ln>
        </p:spPr>
      </p:pic>
      <p:pic>
        <p:nvPicPr>
          <p:cNvPr id="112" name="Imagen 12_6" descr="Imagen que contiene Interfaz de usuario gráfica&#10;&#10;Descripción generada automáticamente"/>
          <p:cNvPicPr/>
          <p:nvPr/>
        </p:nvPicPr>
        <p:blipFill>
          <a:blip r:embed="rId2"/>
          <a:stretch/>
        </p:blipFill>
        <p:spPr>
          <a:xfrm>
            <a:off x="182880" y="274320"/>
            <a:ext cx="4071960" cy="2063520"/>
          </a:xfrm>
          <a:prstGeom prst="rect">
            <a:avLst/>
          </a:prstGeom>
          <a:ln>
            <a:noFill/>
          </a:ln>
        </p:spPr>
      </p:pic>
      <p:pic>
        <p:nvPicPr>
          <p:cNvPr id="113" name="Gráfico 14_0" descr="Engranajes contorno"/>
          <p:cNvPicPr/>
          <p:nvPr/>
        </p:nvPicPr>
        <p:blipFill>
          <a:blip r:embed="rId3"/>
          <a:stretch/>
        </p:blipFill>
        <p:spPr>
          <a:xfrm>
            <a:off x="5883840" y="2409120"/>
            <a:ext cx="2071080" cy="2071080"/>
          </a:xfrm>
          <a:prstGeom prst="rect">
            <a:avLst/>
          </a:prstGeom>
          <a:ln>
            <a:noFill/>
          </a:ln>
        </p:spPr>
      </p:pic>
      <p:sp>
        <p:nvSpPr>
          <p:cNvPr id="114" name="CustomShape 1"/>
          <p:cNvSpPr/>
          <p:nvPr/>
        </p:nvSpPr>
        <p:spPr>
          <a:xfrm rot="1293000">
            <a:off x="4475880" y="2487240"/>
            <a:ext cx="1650960" cy="2916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2"/>
          <p:cNvSpPr/>
          <p:nvPr/>
        </p:nvSpPr>
        <p:spPr>
          <a:xfrm rot="19688400">
            <a:off x="4449960" y="4323240"/>
            <a:ext cx="1650960" cy="2916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6" name="Gráfico 20_0" descr="Base de datos contorno"/>
          <p:cNvPicPr/>
          <p:nvPr/>
        </p:nvPicPr>
        <p:blipFill>
          <a:blip r:embed="rId4"/>
          <a:stretch/>
        </p:blipFill>
        <p:spPr>
          <a:xfrm>
            <a:off x="9544320" y="1952280"/>
            <a:ext cx="1793880" cy="1793880"/>
          </a:xfrm>
          <a:prstGeom prst="rect">
            <a:avLst/>
          </a:prstGeom>
          <a:ln>
            <a:noFill/>
          </a:ln>
        </p:spPr>
      </p:pic>
      <p:pic>
        <p:nvPicPr>
          <p:cNvPr id="117" name="Gráfico 22_0" descr="Papel contorno"/>
          <p:cNvPicPr/>
          <p:nvPr/>
        </p:nvPicPr>
        <p:blipFill>
          <a:blip r:embed="rId5"/>
          <a:stretch/>
        </p:blipFill>
        <p:spPr>
          <a:xfrm>
            <a:off x="9235440" y="3749040"/>
            <a:ext cx="1556640" cy="1556640"/>
          </a:xfrm>
          <a:prstGeom prst="rect">
            <a:avLst/>
          </a:prstGeom>
          <a:ln>
            <a:noFill/>
          </a:ln>
        </p:spPr>
      </p:pic>
      <p:sp>
        <p:nvSpPr>
          <p:cNvPr id="118" name="CustomShape 3"/>
          <p:cNvSpPr/>
          <p:nvPr/>
        </p:nvSpPr>
        <p:spPr>
          <a:xfrm>
            <a:off x="9685800" y="4390560"/>
            <a:ext cx="7380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Gill Sans MT"/>
                <a:ea typeface="DejaVu Sans"/>
              </a:rPr>
              <a:t>CSV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9" name="CustomShape 4"/>
          <p:cNvSpPr/>
          <p:nvPr/>
        </p:nvSpPr>
        <p:spPr>
          <a:xfrm>
            <a:off x="8093160" y="3291840"/>
            <a:ext cx="1233360" cy="93492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5"/>
          <p:cNvSpPr/>
          <p:nvPr/>
        </p:nvSpPr>
        <p:spPr>
          <a:xfrm>
            <a:off x="5852160" y="4390200"/>
            <a:ext cx="2742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Gill Sans MT"/>
                <a:ea typeface="DejaVu Sans"/>
              </a:rPr>
              <a:t>SCRAPING + PARSING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1" name="Gráfico 26_0" descr="Papel contorno"/>
          <p:cNvPicPr/>
          <p:nvPr/>
        </p:nvPicPr>
        <p:blipFill>
          <a:blip r:embed="rId6"/>
          <a:stretch/>
        </p:blipFill>
        <p:spPr>
          <a:xfrm>
            <a:off x="10481400" y="3746520"/>
            <a:ext cx="1556640" cy="1556640"/>
          </a:xfrm>
          <a:prstGeom prst="rect">
            <a:avLst/>
          </a:prstGeom>
          <a:ln>
            <a:noFill/>
          </a:ln>
        </p:spPr>
      </p:pic>
      <p:sp>
        <p:nvSpPr>
          <p:cNvPr id="122" name="CustomShape 6"/>
          <p:cNvSpPr/>
          <p:nvPr/>
        </p:nvSpPr>
        <p:spPr>
          <a:xfrm>
            <a:off x="10874520" y="4390560"/>
            <a:ext cx="7380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Gill Sans MT"/>
                <a:ea typeface="DejaVu Sans"/>
              </a:rPr>
              <a:t>JSON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7"/>
          <a:stretch/>
        </p:blipFill>
        <p:spPr>
          <a:xfrm>
            <a:off x="822960" y="2377440"/>
            <a:ext cx="2628000" cy="2108520"/>
          </a:xfrm>
          <a:prstGeom prst="rect">
            <a:avLst/>
          </a:prstGeom>
          <a:ln>
            <a:noFill/>
          </a:ln>
        </p:spPr>
      </p:pic>
      <p:sp>
        <p:nvSpPr>
          <p:cNvPr id="124" name="CustomShape 7"/>
          <p:cNvSpPr/>
          <p:nvPr/>
        </p:nvSpPr>
        <p:spPr>
          <a:xfrm>
            <a:off x="3991680" y="3291840"/>
            <a:ext cx="1677240" cy="27396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8"/>
          <p:cNvSpPr/>
          <p:nvPr/>
        </p:nvSpPr>
        <p:spPr>
          <a:xfrm>
            <a:off x="4846320" y="365760"/>
            <a:ext cx="548604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ff0000"/>
                </a:solidFill>
                <a:latin typeface="C059"/>
                <a:ea typeface="DejaVu Sans"/>
              </a:rPr>
              <a:t>¡CUIDADO!</a:t>
            </a:r>
            <a:r>
              <a:rPr b="1" lang="es-ES" sz="1800" spc="-1" strike="noStrike">
                <a:solidFill>
                  <a:srgbClr val="000000"/>
                </a:solidFill>
                <a:latin typeface="C059"/>
                <a:ea typeface="DejaVu Sans"/>
              </a:rPr>
              <a:t>, AGOTA TUS ALTERNATIVAS ANTES DE RECURRIR AL WEB SCRAPING: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1" lang="es-ES" sz="1800" spc="-1" strike="noStrike">
                <a:solidFill>
                  <a:srgbClr val="000000"/>
                </a:solidFill>
                <a:latin typeface="C059"/>
                <a:ea typeface="DejaVu Sans"/>
              </a:rPr>
              <a:t>APIs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1" lang="es-ES" sz="1800" spc="-1" strike="noStrike">
                <a:solidFill>
                  <a:srgbClr val="000000"/>
                </a:solidFill>
                <a:latin typeface="C059"/>
                <a:ea typeface="DejaVu Sans"/>
              </a:rPr>
              <a:t>BOTONES “DESCARGA”</a:t>
            </a:r>
            <a:r>
              <a:rPr b="1" lang="es-ES" sz="1800" spc="-1" strike="noStrike">
                <a:solidFill>
                  <a:srgbClr val="ff7b59"/>
                </a:solidFill>
                <a:latin typeface="C059"/>
                <a:ea typeface="DejaVu Sans"/>
              </a:rPr>
              <a:t> 😂 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2238120" y="3475440"/>
            <a:ext cx="7728480" cy="1187640"/>
          </a:xfrm>
          <a:prstGeom prst="rect">
            <a:avLst/>
          </a:prstGeom>
          <a:solidFill>
            <a:srgbClr val="ffffff"/>
          </a:solidFill>
          <a:ln cap="sq" w="31680">
            <a:solidFill>
              <a:srgbClr val="40404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 algn="ctr">
              <a:lnSpc>
                <a:spcPct val="90000"/>
              </a:lnSpc>
            </a:pPr>
            <a:r>
              <a:rPr b="0" lang="es-ES" sz="2800" spc="194" strike="noStrike" cap="all">
                <a:solidFill>
                  <a:srgbClr val="262626"/>
                </a:solidFill>
                <a:latin typeface="Gill Sans MT"/>
                <a:ea typeface="DejaVu Sans"/>
              </a:rPr>
              <a:t>COMPONENTES DE UNA WEB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3657600" y="731520"/>
            <a:ext cx="4713480" cy="2377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n 12_0" descr="Interfaz de usuario gráfica, Aplicación, Word&#10;&#10;Descripción generada automáticamente"/>
          <p:cNvPicPr/>
          <p:nvPr/>
        </p:nvPicPr>
        <p:blipFill>
          <a:blip r:embed="rId1"/>
          <a:stretch/>
        </p:blipFill>
        <p:spPr>
          <a:xfrm>
            <a:off x="142920" y="640080"/>
            <a:ext cx="11926800" cy="4781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TM10001115[[fn=Paquete]]</Template>
  <TotalTime>240</TotalTime>
  <Application>LibreOffice/6.4.6.2$Linux_X86_64 LibreOffice_project/40$Build-2</Application>
  <Words>58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2021-03-21T11:51:35Z</dcterms:created>
  <dc:creator>Jose Vicente  Yago Martinez</dc:creator>
  <dc:description/>
  <dc:language>en-US</dc:language>
  <cp:lastModifiedBy/>
  <dcterms:modified xsi:type="dcterms:W3CDTF">2021-03-25T02:58:01Z</dcterms:modified>
  <cp:revision>21</cp:revision>
  <dc:subject/>
  <dc:title>Web scraping simple y avanzado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7</vt:i4>
  </property>
</Properties>
</file>